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4" r:id="rId8"/>
    <p:sldId id="262"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364" autoAdjust="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DFCB48A-AC42-4944-960A-8EA6765DA772}" type="datetimeFigureOut">
              <a:rPr lang="en-US" smtClean="0"/>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1208988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FCB48A-AC42-4944-960A-8EA6765DA772}" type="datetimeFigureOut">
              <a:rPr lang="en-US" smtClean="0"/>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923108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FCB48A-AC42-4944-960A-8EA6765DA772}" type="datetimeFigureOut">
              <a:rPr lang="en-US" smtClean="0"/>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1047080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DFCB48A-AC42-4944-960A-8EA6765DA772}" type="datetimeFigureOut">
              <a:rPr lang="en-US" smtClean="0"/>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1230916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FCB48A-AC42-4944-960A-8EA6765DA772}" type="datetimeFigureOut">
              <a:rPr lang="en-US" smtClean="0"/>
              <a:t>2/27/2026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4083673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FCB48A-AC42-4944-960A-8EA6765DA772}" type="datetimeFigureOut">
              <a:rPr lang="en-US" smtClean="0"/>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973247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DFCB48A-AC42-4944-960A-8EA6765DA772}" type="datetimeFigureOut">
              <a:rPr lang="en-US" smtClean="0"/>
              <a:t>2/27/2026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367218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FCB48A-AC42-4944-960A-8EA6765DA772}" type="datetimeFigureOut">
              <a:rPr lang="en-US" smtClean="0"/>
              <a:t>2/27/2026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3821536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FCB48A-AC42-4944-960A-8EA6765DA772}" type="datetimeFigureOut">
              <a:rPr lang="en-US" smtClean="0"/>
              <a:t>2/27/2026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2541207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FCB48A-AC42-4944-960A-8EA6765DA772}" type="datetimeFigureOut">
              <a:rPr lang="en-US" smtClean="0"/>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4032416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FCB48A-AC42-4944-960A-8EA6765DA772}" type="datetimeFigureOut">
              <a:rPr lang="en-US" smtClean="0"/>
              <a:t>2/27/2026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2CD7E-B9D7-473A-BCF4-CC9936E7C9E8}" type="slidenum">
              <a:rPr lang="en-US" smtClean="0"/>
              <a:t>‹#›</a:t>
            </a:fld>
            <a:endParaRPr lang="en-US"/>
          </a:p>
        </p:txBody>
      </p:sp>
    </p:spTree>
    <p:extLst>
      <p:ext uri="{BB962C8B-B14F-4D97-AF65-F5344CB8AC3E}">
        <p14:creationId xmlns:p14="http://schemas.microsoft.com/office/powerpoint/2010/main" val="1513423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FCB48A-AC42-4944-960A-8EA6765DA772}" type="datetimeFigureOut">
              <a:rPr lang="en-US" smtClean="0"/>
              <a:t>2/27/2026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2CD7E-B9D7-473A-BCF4-CC9936E7C9E8}" type="slidenum">
              <a:rPr lang="en-US" smtClean="0"/>
              <a:t>‹#›</a:t>
            </a:fld>
            <a:endParaRPr lang="en-US"/>
          </a:p>
        </p:txBody>
      </p:sp>
    </p:spTree>
    <p:extLst>
      <p:ext uri="{BB962C8B-B14F-4D97-AF65-F5344CB8AC3E}">
        <p14:creationId xmlns:p14="http://schemas.microsoft.com/office/powerpoint/2010/main" val="981164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xrlabsys.netlify.app/" TargetMode="External"/><Relationship Id="rId2" Type="http://schemas.openxmlformats.org/officeDocument/2006/relationships/hyperlink" Target="https://xrlabsys.netlify.app/#video-section"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82" y="1620182"/>
            <a:ext cx="12192000" cy="820175"/>
          </a:xfrm>
        </p:spPr>
        <p:txBody>
          <a:bodyPr>
            <a:noAutofit/>
          </a:bodyPr>
          <a:lstStyle/>
          <a:p>
            <a:pPr algn="ctr"/>
            <a:r>
              <a:rPr lang="en-US" sz="4800" b="1" dirty="0">
                <a:solidFill>
                  <a:srgbClr val="7030A0"/>
                </a:solidFill>
              </a:rPr>
              <a:t>Immersive Learning with AR/VR Technologies</a:t>
            </a:r>
          </a:p>
        </p:txBody>
      </p:sp>
      <p:pic>
        <p:nvPicPr>
          <p:cNvPr id="4" name="Picture 3"/>
          <p:cNvPicPr>
            <a:picLocks noChangeAspect="1"/>
          </p:cNvPicPr>
          <p:nvPr/>
        </p:nvPicPr>
        <p:blipFill>
          <a:blip r:embed="rId2"/>
          <a:stretch>
            <a:fillRect/>
          </a:stretch>
        </p:blipFill>
        <p:spPr>
          <a:xfrm>
            <a:off x="605247" y="36278"/>
            <a:ext cx="10705508" cy="1465952"/>
          </a:xfrm>
          <a:prstGeom prst="rect">
            <a:avLst/>
          </a:prstGeom>
        </p:spPr>
      </p:pic>
      <p:pic>
        <p:nvPicPr>
          <p:cNvPr id="5" name="Picture 4"/>
          <p:cNvPicPr>
            <a:picLocks noChangeAspect="1"/>
          </p:cNvPicPr>
          <p:nvPr/>
        </p:nvPicPr>
        <p:blipFill>
          <a:blip r:embed="rId3"/>
          <a:stretch>
            <a:fillRect/>
          </a:stretch>
        </p:blipFill>
        <p:spPr>
          <a:xfrm>
            <a:off x="1937013" y="6049185"/>
            <a:ext cx="7754348" cy="657423"/>
          </a:xfrm>
          <a:prstGeom prst="rect">
            <a:avLst/>
          </a:prstGeom>
        </p:spPr>
      </p:pic>
      <p:sp>
        <p:nvSpPr>
          <p:cNvPr id="6" name="TextBox 5"/>
          <p:cNvSpPr txBox="1"/>
          <p:nvPr/>
        </p:nvSpPr>
        <p:spPr>
          <a:xfrm>
            <a:off x="2384515" y="4533562"/>
            <a:ext cx="8364583" cy="1384995"/>
          </a:xfrm>
          <a:prstGeom prst="rect">
            <a:avLst/>
          </a:prstGeom>
          <a:noFill/>
        </p:spPr>
        <p:txBody>
          <a:bodyPr wrap="square" rtlCol="0">
            <a:spAutoFit/>
          </a:bodyPr>
          <a:lstStyle/>
          <a:p>
            <a:pPr algn="ctr"/>
            <a:r>
              <a:rPr lang="en-US" sz="2800" b="1" dirty="0" smtClean="0">
                <a:solidFill>
                  <a:srgbClr val="0070C0"/>
                </a:solidFill>
              </a:rPr>
              <a:t>Dr. </a:t>
            </a:r>
            <a:r>
              <a:rPr lang="en-US" sz="2800" b="1" dirty="0" err="1" smtClean="0">
                <a:solidFill>
                  <a:srgbClr val="0070C0"/>
                </a:solidFill>
              </a:rPr>
              <a:t>Nazia</a:t>
            </a:r>
            <a:r>
              <a:rPr lang="en-US" sz="2800" b="1" dirty="0" smtClean="0">
                <a:solidFill>
                  <a:srgbClr val="0070C0"/>
                </a:solidFill>
              </a:rPr>
              <a:t> </a:t>
            </a:r>
            <a:r>
              <a:rPr lang="en-US" sz="2800" b="1" dirty="0" err="1" smtClean="0">
                <a:solidFill>
                  <a:srgbClr val="0070C0"/>
                </a:solidFill>
              </a:rPr>
              <a:t>Ejaz</a:t>
            </a:r>
            <a:r>
              <a:rPr lang="en-US" sz="2800" b="1" dirty="0" smtClean="0">
                <a:solidFill>
                  <a:srgbClr val="0070C0"/>
                </a:solidFill>
              </a:rPr>
              <a:t> (Chairperson BMED) </a:t>
            </a:r>
          </a:p>
          <a:p>
            <a:pPr algn="ctr"/>
            <a:r>
              <a:rPr lang="en-US" sz="2800" b="1" dirty="0" smtClean="0">
                <a:solidFill>
                  <a:schemeClr val="accent2"/>
                </a:solidFill>
              </a:rPr>
              <a:t>and </a:t>
            </a:r>
          </a:p>
          <a:p>
            <a:pPr algn="ctr"/>
            <a:r>
              <a:rPr lang="en-US" sz="2800" b="1" dirty="0" smtClean="0"/>
              <a:t>Dr. Wazir Muhammad (</a:t>
            </a:r>
            <a:r>
              <a:rPr lang="en-US" sz="2800" b="1" dirty="0" smtClean="0">
                <a:solidFill>
                  <a:schemeClr val="tx2"/>
                </a:solidFill>
              </a:rPr>
              <a:t>Assistant Professor BMED)</a:t>
            </a:r>
            <a:endParaRPr lang="en-US" sz="2800" b="1" dirty="0">
              <a:solidFill>
                <a:schemeClr val="tx2"/>
              </a:solidFill>
            </a:endParaRPr>
          </a:p>
        </p:txBody>
      </p:sp>
      <p:pic>
        <p:nvPicPr>
          <p:cNvPr id="3" name="Picture 2"/>
          <p:cNvPicPr>
            <a:picLocks noChangeAspect="1"/>
          </p:cNvPicPr>
          <p:nvPr/>
        </p:nvPicPr>
        <p:blipFill>
          <a:blip r:embed="rId4"/>
          <a:stretch>
            <a:fillRect/>
          </a:stretch>
        </p:blipFill>
        <p:spPr>
          <a:xfrm>
            <a:off x="6766880" y="2440357"/>
            <a:ext cx="3982218" cy="1883449"/>
          </a:xfrm>
          <a:prstGeom prst="rect">
            <a:avLst/>
          </a:prstGeom>
        </p:spPr>
      </p:pic>
      <p:pic>
        <p:nvPicPr>
          <p:cNvPr id="7" name="Picture 6"/>
          <p:cNvPicPr>
            <a:picLocks noChangeAspect="1"/>
          </p:cNvPicPr>
          <p:nvPr/>
        </p:nvPicPr>
        <p:blipFill>
          <a:blip r:embed="rId5"/>
          <a:stretch>
            <a:fillRect/>
          </a:stretch>
        </p:blipFill>
        <p:spPr>
          <a:xfrm>
            <a:off x="605247" y="2358813"/>
            <a:ext cx="4181475" cy="2095621"/>
          </a:xfrm>
          <a:prstGeom prst="rect">
            <a:avLst/>
          </a:prstGeom>
        </p:spPr>
      </p:pic>
    </p:spTree>
    <p:extLst>
      <p:ext uri="{BB962C8B-B14F-4D97-AF65-F5344CB8AC3E}">
        <p14:creationId xmlns:p14="http://schemas.microsoft.com/office/powerpoint/2010/main" val="2238027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269" y="195942"/>
            <a:ext cx="10515600" cy="724037"/>
          </a:xfrm>
        </p:spPr>
        <p:txBody>
          <a:bodyPr>
            <a:noAutofit/>
          </a:bodyPr>
          <a:lstStyle/>
          <a:p>
            <a:pPr algn="ctr"/>
            <a:r>
              <a:rPr lang="en-US" sz="6000" b="1" dirty="0">
                <a:solidFill>
                  <a:srgbClr val="7030A0"/>
                </a:solidFill>
              </a:rPr>
              <a:t>Immersive learning</a:t>
            </a:r>
          </a:p>
        </p:txBody>
      </p:sp>
      <p:sp>
        <p:nvSpPr>
          <p:cNvPr id="3" name="Content Placeholder 2"/>
          <p:cNvSpPr>
            <a:spLocks noGrp="1"/>
          </p:cNvSpPr>
          <p:nvPr>
            <p:ph idx="1"/>
          </p:nvPr>
        </p:nvSpPr>
        <p:spPr>
          <a:xfrm>
            <a:off x="291737" y="1133294"/>
            <a:ext cx="11900263" cy="4351338"/>
          </a:xfrm>
        </p:spPr>
        <p:txBody>
          <a:bodyPr/>
          <a:lstStyle/>
          <a:p>
            <a:pPr marL="0" indent="0" algn="just">
              <a:buNone/>
            </a:pPr>
            <a:r>
              <a:rPr lang="en-US" dirty="0"/>
              <a:t>Immersive learning is an experiential educational approach that fully engages learners by placing them in simulated, realistic environments, often using technologies like virtual reality (VR), augmented reality (AR), or interactive simulations.</a:t>
            </a:r>
          </a:p>
        </p:txBody>
      </p:sp>
      <p:pic>
        <p:nvPicPr>
          <p:cNvPr id="4" name="Picture 3"/>
          <p:cNvPicPr>
            <a:picLocks noChangeAspect="1"/>
          </p:cNvPicPr>
          <p:nvPr/>
        </p:nvPicPr>
        <p:blipFill>
          <a:blip r:embed="rId2"/>
          <a:stretch>
            <a:fillRect/>
          </a:stretch>
        </p:blipFill>
        <p:spPr>
          <a:xfrm>
            <a:off x="5460274" y="2547257"/>
            <a:ext cx="6559051" cy="3914503"/>
          </a:xfrm>
          <a:prstGeom prst="rect">
            <a:avLst/>
          </a:prstGeom>
        </p:spPr>
      </p:pic>
      <p:pic>
        <p:nvPicPr>
          <p:cNvPr id="5" name="Picture 4"/>
          <p:cNvPicPr>
            <a:picLocks noChangeAspect="1"/>
          </p:cNvPicPr>
          <p:nvPr/>
        </p:nvPicPr>
        <p:blipFill>
          <a:blip r:embed="rId3"/>
          <a:stretch>
            <a:fillRect/>
          </a:stretch>
        </p:blipFill>
        <p:spPr>
          <a:xfrm>
            <a:off x="291737" y="2847703"/>
            <a:ext cx="4881154" cy="3614057"/>
          </a:xfrm>
          <a:prstGeom prst="rect">
            <a:avLst/>
          </a:prstGeom>
        </p:spPr>
      </p:pic>
    </p:spTree>
    <p:extLst>
      <p:ext uri="{BB962C8B-B14F-4D97-AF65-F5344CB8AC3E}">
        <p14:creationId xmlns:p14="http://schemas.microsoft.com/office/powerpoint/2010/main" val="9523019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887" y="365125"/>
            <a:ext cx="11508376" cy="1325563"/>
          </a:xfrm>
        </p:spPr>
        <p:txBody>
          <a:bodyPr/>
          <a:lstStyle/>
          <a:p>
            <a:pPr algn="ctr"/>
            <a:r>
              <a:rPr lang="en-US" b="1" dirty="0">
                <a:solidFill>
                  <a:srgbClr val="7030A0"/>
                </a:solidFill>
              </a:rPr>
              <a:t> </a:t>
            </a:r>
            <a:r>
              <a:rPr lang="en-US" b="1" dirty="0" smtClean="0">
                <a:solidFill>
                  <a:srgbClr val="7030A0"/>
                </a:solidFill>
              </a:rPr>
              <a:t>Difference </a:t>
            </a:r>
            <a:r>
              <a:rPr lang="en-US" b="1" dirty="0">
                <a:solidFill>
                  <a:srgbClr val="7030A0"/>
                </a:solidFill>
              </a:rPr>
              <a:t>between </a:t>
            </a:r>
            <a:r>
              <a:rPr lang="en-US" b="1" dirty="0" smtClean="0">
                <a:solidFill>
                  <a:srgbClr val="7030A0"/>
                </a:solidFill>
              </a:rPr>
              <a:t>Immersive </a:t>
            </a:r>
            <a:r>
              <a:rPr lang="en-US" b="1" dirty="0">
                <a:solidFill>
                  <a:srgbClr val="7030A0"/>
                </a:solidFill>
              </a:rPr>
              <a:t>learning vs </a:t>
            </a:r>
            <a:r>
              <a:rPr lang="en-US" b="1" dirty="0" smtClean="0">
                <a:solidFill>
                  <a:srgbClr val="7030A0"/>
                </a:solidFill>
              </a:rPr>
              <a:t>Experiential </a:t>
            </a:r>
            <a:r>
              <a:rPr lang="en-US" b="1" dirty="0">
                <a:solidFill>
                  <a:srgbClr val="7030A0"/>
                </a:solidFill>
              </a:rPr>
              <a:t>learning</a:t>
            </a:r>
          </a:p>
        </p:txBody>
      </p:sp>
      <p:pic>
        <p:nvPicPr>
          <p:cNvPr id="4" name="Picture 3"/>
          <p:cNvPicPr>
            <a:picLocks noChangeAspect="1"/>
          </p:cNvPicPr>
          <p:nvPr/>
        </p:nvPicPr>
        <p:blipFill>
          <a:blip r:embed="rId2"/>
          <a:stretch>
            <a:fillRect/>
          </a:stretch>
        </p:blipFill>
        <p:spPr>
          <a:xfrm>
            <a:off x="668383" y="1907993"/>
            <a:ext cx="11231880" cy="4646418"/>
          </a:xfrm>
          <a:prstGeom prst="rect">
            <a:avLst/>
          </a:prstGeom>
        </p:spPr>
      </p:pic>
    </p:spTree>
    <p:extLst>
      <p:ext uri="{BB962C8B-B14F-4D97-AF65-F5344CB8AC3E}">
        <p14:creationId xmlns:p14="http://schemas.microsoft.com/office/powerpoint/2010/main" val="4141217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697" y="404949"/>
            <a:ext cx="10515600" cy="554219"/>
          </a:xfrm>
        </p:spPr>
        <p:txBody>
          <a:bodyPr>
            <a:normAutofit fontScale="90000"/>
          </a:bodyPr>
          <a:lstStyle/>
          <a:p>
            <a:pPr algn="ctr"/>
            <a:r>
              <a:rPr lang="en-US" b="1" dirty="0" smtClean="0">
                <a:solidFill>
                  <a:srgbClr val="7030A0"/>
                </a:solidFill>
              </a:rPr>
              <a:t>Virtual Reality (VR)</a:t>
            </a:r>
            <a:endParaRPr lang="en-US" b="1" dirty="0">
              <a:solidFill>
                <a:srgbClr val="7030A0"/>
              </a:solidFill>
            </a:endParaRPr>
          </a:p>
        </p:txBody>
      </p:sp>
      <p:sp>
        <p:nvSpPr>
          <p:cNvPr id="3" name="Content Placeholder 2"/>
          <p:cNvSpPr>
            <a:spLocks noGrp="1"/>
          </p:cNvSpPr>
          <p:nvPr>
            <p:ph idx="1"/>
          </p:nvPr>
        </p:nvSpPr>
        <p:spPr>
          <a:xfrm>
            <a:off x="117566" y="1133294"/>
            <a:ext cx="11913325" cy="4351338"/>
          </a:xfrm>
        </p:spPr>
        <p:txBody>
          <a:bodyPr/>
          <a:lstStyle/>
          <a:p>
            <a:pPr algn="just">
              <a:buFont typeface="Wingdings" panose="05000000000000000000" pitchFamily="2" charset="2"/>
              <a:buChar char="q"/>
            </a:pPr>
            <a:r>
              <a:rPr lang="en-US" dirty="0"/>
              <a:t>Virtual Reality (VR) is a computer-generated, 3D simulated environment that immerses users through sensory devices like headsets, gloves, and sensors. </a:t>
            </a:r>
            <a:endParaRPr lang="en-US" dirty="0" smtClean="0"/>
          </a:p>
          <a:p>
            <a:pPr algn="just">
              <a:buFont typeface="Wingdings" panose="05000000000000000000" pitchFamily="2" charset="2"/>
              <a:buChar char="q"/>
            </a:pPr>
            <a:r>
              <a:rPr lang="en-US" dirty="0" smtClean="0"/>
              <a:t>It </a:t>
            </a:r>
            <a:r>
              <a:rPr lang="en-US" dirty="0"/>
              <a:t>enables real-time, interactive experiences for gaming, training, healthcare, and education. </a:t>
            </a:r>
            <a:endParaRPr lang="en-US" dirty="0" smtClean="0"/>
          </a:p>
          <a:p>
            <a:pPr algn="just">
              <a:buFont typeface="Wingdings" panose="05000000000000000000" pitchFamily="2" charset="2"/>
              <a:buChar char="q"/>
            </a:pPr>
            <a:r>
              <a:rPr lang="en-US" dirty="0" smtClean="0"/>
              <a:t>Key </a:t>
            </a:r>
            <a:r>
              <a:rPr lang="en-US" dirty="0"/>
              <a:t>features include 360-degree views, motion tracking, and, sometimes, haptic feedback</a:t>
            </a:r>
          </a:p>
        </p:txBody>
      </p:sp>
      <p:pic>
        <p:nvPicPr>
          <p:cNvPr id="4" name="Picture 3"/>
          <p:cNvPicPr>
            <a:picLocks noChangeAspect="1"/>
          </p:cNvPicPr>
          <p:nvPr/>
        </p:nvPicPr>
        <p:blipFill>
          <a:blip r:embed="rId2"/>
          <a:stretch>
            <a:fillRect/>
          </a:stretch>
        </p:blipFill>
        <p:spPr>
          <a:xfrm>
            <a:off x="117566" y="3785099"/>
            <a:ext cx="6372225" cy="2576513"/>
          </a:xfrm>
          <a:prstGeom prst="rect">
            <a:avLst/>
          </a:prstGeom>
        </p:spPr>
      </p:pic>
      <p:pic>
        <p:nvPicPr>
          <p:cNvPr id="5" name="Picture 4"/>
          <p:cNvPicPr>
            <a:picLocks noChangeAspect="1"/>
          </p:cNvPicPr>
          <p:nvPr/>
        </p:nvPicPr>
        <p:blipFill>
          <a:blip r:embed="rId3"/>
          <a:stretch>
            <a:fillRect/>
          </a:stretch>
        </p:blipFill>
        <p:spPr>
          <a:xfrm>
            <a:off x="6933110" y="3785099"/>
            <a:ext cx="5188131" cy="2619375"/>
          </a:xfrm>
          <a:prstGeom prst="rect">
            <a:avLst/>
          </a:prstGeom>
        </p:spPr>
      </p:pic>
    </p:spTree>
    <p:extLst>
      <p:ext uri="{BB962C8B-B14F-4D97-AF65-F5344CB8AC3E}">
        <p14:creationId xmlns:p14="http://schemas.microsoft.com/office/powerpoint/2010/main" val="1210160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703" y="209006"/>
            <a:ext cx="10515600" cy="645659"/>
          </a:xfrm>
        </p:spPr>
        <p:txBody>
          <a:bodyPr>
            <a:normAutofit fontScale="90000"/>
          </a:bodyPr>
          <a:lstStyle/>
          <a:p>
            <a:pPr algn="ctr"/>
            <a:r>
              <a:rPr lang="en-US" b="1" dirty="0" smtClean="0">
                <a:solidFill>
                  <a:srgbClr val="7030A0"/>
                </a:solidFill>
              </a:rPr>
              <a:t>VR Versus AR</a:t>
            </a:r>
            <a:endParaRPr lang="en-US" b="1" dirty="0">
              <a:solidFill>
                <a:srgbClr val="7030A0"/>
              </a:solidFill>
            </a:endParaRPr>
          </a:p>
        </p:txBody>
      </p:sp>
      <p:sp>
        <p:nvSpPr>
          <p:cNvPr id="3" name="Content Placeholder 2"/>
          <p:cNvSpPr>
            <a:spLocks noGrp="1"/>
          </p:cNvSpPr>
          <p:nvPr>
            <p:ph idx="1"/>
          </p:nvPr>
        </p:nvSpPr>
        <p:spPr>
          <a:xfrm>
            <a:off x="195943" y="1005840"/>
            <a:ext cx="11874137" cy="5852160"/>
          </a:xfrm>
        </p:spPr>
        <p:txBody>
          <a:bodyPr>
            <a:normAutofit/>
          </a:bodyPr>
          <a:lstStyle/>
          <a:p>
            <a:pPr algn="just">
              <a:buFont typeface="Wingdings" panose="05000000000000000000" pitchFamily="2" charset="2"/>
              <a:buChar char="q"/>
            </a:pPr>
            <a:r>
              <a:rPr lang="en-US" b="1" dirty="0"/>
              <a:t>Immersion Level:</a:t>
            </a:r>
            <a:r>
              <a:rPr lang="en-US" dirty="0"/>
              <a:t> VR offers total immersion, blocking out the physical world. AR is partially immersive, with digital elements added to the user’s real-world view.</a:t>
            </a:r>
          </a:p>
          <a:p>
            <a:pPr algn="just">
              <a:buFont typeface="Wingdings" panose="05000000000000000000" pitchFamily="2" charset="2"/>
              <a:buChar char="q"/>
            </a:pPr>
            <a:r>
              <a:rPr lang="en-US" b="1" dirty="0"/>
              <a:t>Environment:</a:t>
            </a:r>
            <a:r>
              <a:rPr lang="en-US" dirty="0"/>
              <a:t> VR creates a 100% virtual, computer-generated world. AR blends virtual objects into the existing, physical environment.</a:t>
            </a:r>
          </a:p>
          <a:p>
            <a:pPr algn="just">
              <a:buFont typeface="Wingdings" panose="05000000000000000000" pitchFamily="2" charset="2"/>
              <a:buChar char="q"/>
            </a:pPr>
            <a:r>
              <a:rPr lang="en-US" b="1" dirty="0"/>
              <a:t>Hardware:</a:t>
            </a:r>
            <a:r>
              <a:rPr lang="en-US" dirty="0"/>
              <a:t> VR requires specialized, enclosed headsets. AR is often accessed via smartphones, tablets, or smart glasses.</a:t>
            </a:r>
          </a:p>
          <a:p>
            <a:pPr algn="just">
              <a:buFont typeface="Wingdings" panose="05000000000000000000" pitchFamily="2" charset="2"/>
              <a:buChar char="q"/>
            </a:pPr>
            <a:r>
              <a:rPr lang="en-US" b="1" dirty="0"/>
              <a:t>Purpose:</a:t>
            </a:r>
            <a:r>
              <a:rPr lang="en-US" dirty="0"/>
              <a:t> VR is ideal for simulations, training, and gaming. AR excels in providing real-time information, navigation, and interactive, superimposed visuals. </a:t>
            </a:r>
            <a:endParaRPr lang="en-US" dirty="0" smtClean="0"/>
          </a:p>
          <a:p>
            <a:pPr marL="0" lvl="0" indent="0" eaLnBrk="0" fontAlgn="base" hangingPunct="0">
              <a:lnSpc>
                <a:spcPct val="100000"/>
              </a:lnSpc>
              <a:spcBef>
                <a:spcPct val="0"/>
              </a:spcBef>
              <a:spcAft>
                <a:spcPct val="0"/>
              </a:spcAft>
              <a:buNone/>
            </a:pPr>
            <a:r>
              <a:rPr lang="en-US" altLang="en-US" b="1" dirty="0">
                <a:solidFill>
                  <a:srgbClr val="0A0A0A"/>
                </a:solidFill>
                <a:latin typeface="Google Sans"/>
              </a:rPr>
              <a:t>Examples:</a:t>
            </a:r>
            <a:endParaRPr lang="en-US" altLang="en-US" sz="2400" dirty="0"/>
          </a:p>
          <a:p>
            <a:pPr marL="0" lvl="0" indent="0" eaLnBrk="0" fontAlgn="base" hangingPunct="0">
              <a:lnSpc>
                <a:spcPct val="100000"/>
              </a:lnSpc>
              <a:spcBef>
                <a:spcPct val="0"/>
              </a:spcBef>
              <a:spcAft>
                <a:spcPct val="0"/>
              </a:spcAft>
              <a:buFontTx/>
              <a:buChar char="•"/>
            </a:pPr>
            <a:r>
              <a:rPr lang="en-US" altLang="en-US" b="1" dirty="0">
                <a:solidFill>
                  <a:srgbClr val="0A0A0A"/>
                </a:solidFill>
                <a:latin typeface="Google Sans"/>
              </a:rPr>
              <a:t>VR:</a:t>
            </a:r>
            <a:r>
              <a:rPr lang="en-US" altLang="en-US" dirty="0">
                <a:solidFill>
                  <a:srgbClr val="0A0A0A"/>
                </a:solidFill>
                <a:latin typeface="Google Sans"/>
              </a:rPr>
              <a:t> Gaming headsets (Meta Quest), simulation training, virtual tours.</a:t>
            </a:r>
          </a:p>
          <a:p>
            <a:pPr marL="0" lvl="0" indent="0" eaLnBrk="0" fontAlgn="base" hangingPunct="0">
              <a:lnSpc>
                <a:spcPct val="100000"/>
              </a:lnSpc>
              <a:spcBef>
                <a:spcPct val="0"/>
              </a:spcBef>
              <a:spcAft>
                <a:spcPct val="0"/>
              </a:spcAft>
              <a:buFontTx/>
              <a:buChar char="•"/>
            </a:pPr>
            <a:r>
              <a:rPr lang="en-US" altLang="en-US" b="1" dirty="0">
                <a:solidFill>
                  <a:srgbClr val="0A0A0A"/>
                </a:solidFill>
                <a:latin typeface="Google Sans"/>
              </a:rPr>
              <a:t>AR:</a:t>
            </a:r>
            <a:r>
              <a:rPr lang="en-US" altLang="en-US" dirty="0">
                <a:solidFill>
                  <a:srgbClr val="0A0A0A"/>
                </a:solidFill>
                <a:latin typeface="Google Sans"/>
              </a:rPr>
              <a:t> Snapchat filters, Pokémon Go, IKEA Place app</a:t>
            </a:r>
          </a:p>
          <a:p>
            <a:pPr algn="just">
              <a:buFont typeface="Wingdings" panose="05000000000000000000" pitchFamily="2" charset="2"/>
              <a:buChar char="q"/>
            </a:pPr>
            <a:endParaRPr lang="en-US" dirty="0"/>
          </a:p>
        </p:txBody>
      </p:sp>
      <p:sp>
        <p:nvSpPr>
          <p:cNvPr id="4" name="Rectangle 1"/>
          <p:cNvSpPr>
            <a:spLocks noChangeArrowheads="1"/>
          </p:cNvSpPr>
          <p:nvPr/>
        </p:nvSpPr>
        <p:spPr bwMode="auto">
          <a:xfrm>
            <a:off x="942703" y="5961038"/>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stretch>
            <a:fillRect/>
          </a:stretch>
        </p:blipFill>
        <p:spPr>
          <a:xfrm>
            <a:off x="10374086" y="28915"/>
            <a:ext cx="1280160" cy="1005840"/>
          </a:xfrm>
          <a:prstGeom prst="rect">
            <a:avLst/>
          </a:prstGeom>
        </p:spPr>
      </p:pic>
      <p:pic>
        <p:nvPicPr>
          <p:cNvPr id="6" name="Picture 5"/>
          <p:cNvPicPr>
            <a:picLocks noChangeAspect="1"/>
          </p:cNvPicPr>
          <p:nvPr/>
        </p:nvPicPr>
        <p:blipFill>
          <a:blip r:embed="rId3"/>
          <a:stretch>
            <a:fillRect/>
          </a:stretch>
        </p:blipFill>
        <p:spPr>
          <a:xfrm>
            <a:off x="592455" y="28915"/>
            <a:ext cx="1941739" cy="825750"/>
          </a:xfrm>
          <a:prstGeom prst="rect">
            <a:avLst/>
          </a:prstGeom>
        </p:spPr>
      </p:pic>
    </p:spTree>
    <p:extLst>
      <p:ext uri="{BB962C8B-B14F-4D97-AF65-F5344CB8AC3E}">
        <p14:creationId xmlns:p14="http://schemas.microsoft.com/office/powerpoint/2010/main" val="1218107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194" y="143691"/>
            <a:ext cx="11821886" cy="6453052"/>
          </a:xfrm>
          <a:prstGeom prst="rect">
            <a:avLst/>
          </a:prstGeom>
        </p:spPr>
      </p:pic>
    </p:spTree>
    <p:extLst>
      <p:ext uri="{BB962C8B-B14F-4D97-AF65-F5344CB8AC3E}">
        <p14:creationId xmlns:p14="http://schemas.microsoft.com/office/powerpoint/2010/main" val="805393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cap="all" dirty="0">
                <a:solidFill>
                  <a:srgbClr val="7030A0"/>
                </a:solidFill>
              </a:rPr>
              <a:t>How is VR in healthcare improving treatments and outcomes?</a:t>
            </a:r>
            <a:br>
              <a:rPr lang="en-US" b="1" cap="all" dirty="0">
                <a:solidFill>
                  <a:srgbClr val="7030A0"/>
                </a:solidFill>
              </a:rPr>
            </a:br>
            <a:endParaRPr lang="en-US" dirty="0">
              <a:solidFill>
                <a:srgbClr val="7030A0"/>
              </a:solidFill>
            </a:endParaRPr>
          </a:p>
        </p:txBody>
      </p:sp>
      <p:pic>
        <p:nvPicPr>
          <p:cNvPr id="4" name="Picture 3"/>
          <p:cNvPicPr>
            <a:picLocks noChangeAspect="1"/>
          </p:cNvPicPr>
          <p:nvPr/>
        </p:nvPicPr>
        <p:blipFill>
          <a:blip r:embed="rId2"/>
          <a:stretch>
            <a:fillRect/>
          </a:stretch>
        </p:blipFill>
        <p:spPr>
          <a:xfrm>
            <a:off x="214857" y="1530120"/>
            <a:ext cx="4248813" cy="2659243"/>
          </a:xfrm>
          <a:prstGeom prst="rect">
            <a:avLst/>
          </a:prstGeom>
        </p:spPr>
      </p:pic>
      <p:pic>
        <p:nvPicPr>
          <p:cNvPr id="5" name="Picture 4"/>
          <p:cNvPicPr>
            <a:picLocks noChangeAspect="1"/>
          </p:cNvPicPr>
          <p:nvPr/>
        </p:nvPicPr>
        <p:blipFill>
          <a:blip r:embed="rId3"/>
          <a:stretch>
            <a:fillRect/>
          </a:stretch>
        </p:blipFill>
        <p:spPr>
          <a:xfrm>
            <a:off x="5087014" y="1690688"/>
            <a:ext cx="3521410" cy="2578959"/>
          </a:xfrm>
          <a:prstGeom prst="rect">
            <a:avLst/>
          </a:prstGeom>
        </p:spPr>
      </p:pic>
      <p:pic>
        <p:nvPicPr>
          <p:cNvPr id="6" name="Picture 5"/>
          <p:cNvPicPr>
            <a:picLocks noChangeAspect="1"/>
          </p:cNvPicPr>
          <p:nvPr/>
        </p:nvPicPr>
        <p:blipFill>
          <a:blip r:embed="rId4"/>
          <a:stretch>
            <a:fillRect/>
          </a:stretch>
        </p:blipFill>
        <p:spPr>
          <a:xfrm>
            <a:off x="629195" y="4349928"/>
            <a:ext cx="3642360" cy="2349655"/>
          </a:xfrm>
          <a:prstGeom prst="rect">
            <a:avLst/>
          </a:prstGeom>
        </p:spPr>
      </p:pic>
      <p:pic>
        <p:nvPicPr>
          <p:cNvPr id="7" name="Picture 6"/>
          <p:cNvPicPr>
            <a:picLocks noChangeAspect="1"/>
          </p:cNvPicPr>
          <p:nvPr/>
        </p:nvPicPr>
        <p:blipFill>
          <a:blip r:embed="rId5"/>
          <a:stretch>
            <a:fillRect/>
          </a:stretch>
        </p:blipFill>
        <p:spPr>
          <a:xfrm>
            <a:off x="4890388" y="4349928"/>
            <a:ext cx="3867150" cy="2364377"/>
          </a:xfrm>
          <a:prstGeom prst="rect">
            <a:avLst/>
          </a:prstGeom>
        </p:spPr>
      </p:pic>
      <p:pic>
        <p:nvPicPr>
          <p:cNvPr id="8" name="Picture 7"/>
          <p:cNvPicPr>
            <a:picLocks noChangeAspect="1"/>
          </p:cNvPicPr>
          <p:nvPr/>
        </p:nvPicPr>
        <p:blipFill>
          <a:blip r:embed="rId6"/>
          <a:stretch>
            <a:fillRect/>
          </a:stretch>
        </p:blipFill>
        <p:spPr>
          <a:xfrm>
            <a:off x="8875939" y="3692435"/>
            <a:ext cx="2800350" cy="1981200"/>
          </a:xfrm>
          <a:prstGeom prst="rect">
            <a:avLst/>
          </a:prstGeom>
        </p:spPr>
      </p:pic>
    </p:spTree>
    <p:extLst>
      <p:ext uri="{BB962C8B-B14F-4D97-AF65-F5344CB8AC3E}">
        <p14:creationId xmlns:p14="http://schemas.microsoft.com/office/powerpoint/2010/main" val="732228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88" y="195943"/>
            <a:ext cx="10515600" cy="776288"/>
          </a:xfrm>
        </p:spPr>
        <p:txBody>
          <a:bodyPr/>
          <a:lstStyle/>
          <a:p>
            <a:pPr algn="ctr"/>
            <a:r>
              <a:rPr lang="en-US" b="1" dirty="0" smtClean="0">
                <a:solidFill>
                  <a:srgbClr val="7030A0"/>
                </a:solidFill>
              </a:rPr>
              <a:t>Observe AR And VR Technologies</a:t>
            </a:r>
            <a:endParaRPr lang="en-US" b="1" dirty="0">
              <a:solidFill>
                <a:srgbClr val="7030A0"/>
              </a:solidFill>
            </a:endParaRPr>
          </a:p>
        </p:txBody>
      </p:sp>
      <p:sp>
        <p:nvSpPr>
          <p:cNvPr id="4" name="AutoShape 2" descr="Grill AR 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155575" y="3788229"/>
            <a:ext cx="11914505" cy="2722108"/>
          </a:xfrm>
          <a:prstGeom prst="rect">
            <a:avLst/>
          </a:prstGeom>
        </p:spPr>
      </p:pic>
      <p:pic>
        <p:nvPicPr>
          <p:cNvPr id="6" name="Picture 5"/>
          <p:cNvPicPr>
            <a:picLocks noChangeAspect="1"/>
          </p:cNvPicPr>
          <p:nvPr/>
        </p:nvPicPr>
        <p:blipFill>
          <a:blip r:embed="rId3"/>
          <a:stretch>
            <a:fillRect/>
          </a:stretch>
        </p:blipFill>
        <p:spPr>
          <a:xfrm>
            <a:off x="155575" y="972231"/>
            <a:ext cx="12036425" cy="2743200"/>
          </a:xfrm>
          <a:prstGeom prst="rect">
            <a:avLst/>
          </a:prstGeom>
        </p:spPr>
      </p:pic>
    </p:spTree>
    <p:extLst>
      <p:ext uri="{BB962C8B-B14F-4D97-AF65-F5344CB8AC3E}">
        <p14:creationId xmlns:p14="http://schemas.microsoft.com/office/powerpoint/2010/main" val="41882363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12930" y="3244334"/>
            <a:ext cx="4166140" cy="646331"/>
          </a:xfrm>
          <a:prstGeom prst="rect">
            <a:avLst/>
          </a:prstGeom>
        </p:spPr>
        <p:txBody>
          <a:bodyPr wrap="none">
            <a:spAutoFit/>
          </a:bodyPr>
          <a:lstStyle/>
          <a:p>
            <a:r>
              <a:rPr lang="en-US" dirty="0">
                <a:hlinkClick r:id="rId2"/>
              </a:rPr>
              <a:t>https://xrlabsys.netlify.app/#</a:t>
            </a:r>
            <a:r>
              <a:rPr lang="en-US" dirty="0" smtClean="0">
                <a:hlinkClick r:id="rId2"/>
              </a:rPr>
              <a:t>video-section</a:t>
            </a:r>
            <a:endParaRPr lang="en-US" dirty="0" smtClean="0"/>
          </a:p>
          <a:p>
            <a:endParaRPr lang="en-US" dirty="0"/>
          </a:p>
        </p:txBody>
      </p:sp>
      <p:sp>
        <p:nvSpPr>
          <p:cNvPr id="3" name="Rectangle 2"/>
          <p:cNvSpPr/>
          <p:nvPr/>
        </p:nvSpPr>
        <p:spPr>
          <a:xfrm>
            <a:off x="4225142" y="2104647"/>
            <a:ext cx="2787558" cy="646331"/>
          </a:xfrm>
          <a:prstGeom prst="rect">
            <a:avLst/>
          </a:prstGeom>
        </p:spPr>
        <p:txBody>
          <a:bodyPr wrap="none">
            <a:spAutoFit/>
          </a:bodyPr>
          <a:lstStyle/>
          <a:p>
            <a:r>
              <a:rPr lang="en-US" dirty="0">
                <a:hlinkClick r:id="rId3"/>
              </a:rPr>
              <a:t>https://xrlabsys.netlify.app</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2413824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TotalTime>
  <Words>163</Words>
  <Application>Microsoft Office PowerPoint</Application>
  <PresentationFormat>Widescreen</PresentationFormat>
  <Paragraphs>23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Google Sans</vt:lpstr>
      <vt:lpstr>Wingdings</vt:lpstr>
      <vt:lpstr>Office Theme</vt:lpstr>
      <vt:lpstr>Immersive Learning with AR/VR Technologies</vt:lpstr>
      <vt:lpstr>Immersive learning</vt:lpstr>
      <vt:lpstr> Difference between Immersive learning vs Experiential learning</vt:lpstr>
      <vt:lpstr>Virtual Reality (VR)</vt:lpstr>
      <vt:lpstr>VR Versus AR</vt:lpstr>
      <vt:lpstr>PowerPoint Presentation</vt:lpstr>
      <vt:lpstr>How is VR in healthcare improving treatments and outcomes? </vt:lpstr>
      <vt:lpstr>Observe AR And VR Technologies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&amp; Industry 4.0/5.0</dc:title>
  <dc:creator>Wazir</dc:creator>
  <cp:lastModifiedBy>S.A COMPUTER</cp:lastModifiedBy>
  <cp:revision>94</cp:revision>
  <dcterms:created xsi:type="dcterms:W3CDTF">2025-08-11T17:11:39Z</dcterms:created>
  <dcterms:modified xsi:type="dcterms:W3CDTF">2026-02-27T10:09:56Z</dcterms:modified>
</cp:coreProperties>
</file>